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93" r:id="rId5"/>
    <p:sldId id="292" r:id="rId6"/>
    <p:sldId id="291" r:id="rId7"/>
    <p:sldId id="272" r:id="rId8"/>
    <p:sldId id="277" r:id="rId9"/>
    <p:sldId id="286" r:id="rId10"/>
    <p:sldId id="263" r:id="rId11"/>
    <p:sldId id="264" r:id="rId12"/>
    <p:sldId id="258" r:id="rId13"/>
    <p:sldId id="278" r:id="rId14"/>
    <p:sldId id="287" r:id="rId15"/>
    <p:sldId id="279" r:id="rId16"/>
    <p:sldId id="290" r:id="rId17"/>
    <p:sldId id="268" r:id="rId18"/>
    <p:sldId id="288" r:id="rId19"/>
    <p:sldId id="282" r:id="rId20"/>
    <p:sldId id="271" r:id="rId21"/>
    <p:sldId id="260" r:id="rId22"/>
    <p:sldId id="283" r:id="rId23"/>
    <p:sldId id="273" r:id="rId24"/>
    <p:sldId id="296" r:id="rId25"/>
    <p:sldId id="294" r:id="rId26"/>
    <p:sldId id="295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8E59A9-8C89-4DEB-B8D0-E4030BDF7077}" v="96" dt="2023-12-13T07:29:44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5806" autoAdjust="0"/>
  </p:normalViewPr>
  <p:slideViewPr>
    <p:cSldViewPr snapToGrid="0">
      <p:cViewPr varScale="1">
        <p:scale>
          <a:sx n="106" d="100"/>
          <a:sy n="106" d="100"/>
        </p:scale>
        <p:origin x="792" y="120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D9-48FF-9826-9411C26B9C5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D9-48FF-9826-9411C26B9C5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D9-48FF-9826-9411C26B9C55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DD9-48FF-9826-9411C26B9C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</c:v>
                </c:pt>
                <c:pt idx="1">
                  <c:v>32</c:v>
                </c:pt>
                <c:pt idx="2">
                  <c:v>14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DD9-48FF-9826-9411C26B9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sv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20.svg"/><Relationship Id="rId9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6.sv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>
            <a:lvl1pPr algn="l">
              <a:defRPr sz="4400" b="0" cap="all" baseline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Oswald" panose="00000500000000000000" pitchFamily="2" charset="0"/>
              </a:defRPr>
            </a:lvl1pPr>
          </a:lstStyle>
          <a:p>
            <a:r>
              <a:rPr lang="en-US" dirty="0"/>
              <a:t> 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      </a:t>
            </a:r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      POWER PLATFORM </a:t>
            </a:r>
            <a:br>
              <a:rPr lang="en-US" dirty="0"/>
            </a:br>
            <a:r>
              <a:rPr lang="en-US" dirty="0"/>
              <a:t>      BOOTCAMP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en-CA" sz="2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869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2CD1B-F049-7872-83CE-5A04AAD7CC5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7896" y="1247701"/>
            <a:ext cx="2818079" cy="2969491"/>
          </a:xfrm>
          <a:prstGeom prst="rect">
            <a:avLst/>
          </a:prstGeom>
        </p:spPr>
      </p:pic>
      <p:pic>
        <p:nvPicPr>
          <p:cNvPr id="11" name="Picture 10" descr="A gold number on a black background">
            <a:extLst>
              <a:ext uri="{FF2B5EF4-FFF2-40B4-BE49-F238E27FC236}">
                <a16:creationId xmlns:a16="http://schemas.microsoft.com/office/drawing/2014/main" id="{817681E6-1517-079E-4DD9-2C3B6A5E04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499424" y="-640077"/>
            <a:ext cx="6343650" cy="3571875"/>
          </a:xfrm>
          <a:prstGeom prst="rect">
            <a:avLst/>
          </a:prstGeom>
        </p:spPr>
      </p:pic>
      <p:pic>
        <p:nvPicPr>
          <p:cNvPr id="13" name="Picture 12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8E1F1419-8EF5-5F45-F98F-8B7C2A21C86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226943" y="6136028"/>
            <a:ext cx="1587261" cy="63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1" y="169577"/>
            <a:ext cx="6776934" cy="2562870"/>
          </a:xfrm>
        </p:spPr>
        <p:txBody>
          <a:bodyPr anchor="b">
            <a:noAutofit/>
          </a:bodyPr>
          <a:lstStyle>
            <a:lvl1pPr algn="l">
              <a:defRPr sz="5400" b="0" cap="all" baseline="3000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br>
              <a:rPr lang="en-US" dirty="0"/>
            </a:br>
            <a:r>
              <a:rPr lang="en-US" dirty="0"/>
              <a:t>        GLOBAL </a:t>
            </a:r>
            <a:br>
              <a:rPr lang="en-US" dirty="0"/>
            </a:br>
            <a:r>
              <a:rPr lang="en-US" dirty="0"/>
              <a:t>        POWER PLATFORM </a:t>
            </a:r>
            <a:br>
              <a:rPr lang="en-US" dirty="0"/>
            </a:br>
            <a:r>
              <a:rPr lang="en-US" dirty="0"/>
              <a:t>        BOOTCAMP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6776934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B9CFC65-BD78-4C62-91D2-C357CB08A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5989" y="4860563"/>
            <a:ext cx="6776935" cy="3979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53AC9-E2C5-DFEB-85F6-3EF5B53C19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9569" y="1557446"/>
            <a:ext cx="2818079" cy="2969491"/>
          </a:xfrm>
          <a:prstGeom prst="rect">
            <a:avLst/>
          </a:prstGeom>
        </p:spPr>
      </p:pic>
      <p:pic>
        <p:nvPicPr>
          <p:cNvPr id="4" name="Picture 3" descr="A gold number on a black background">
            <a:extLst>
              <a:ext uri="{FF2B5EF4-FFF2-40B4-BE49-F238E27FC236}">
                <a16:creationId xmlns:a16="http://schemas.microsoft.com/office/drawing/2014/main" id="{F046F660-AE25-0CF6-486F-6484DD5CF1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28608" y="-577670"/>
            <a:ext cx="63436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9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Whit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41097"/>
            <a:ext cx="9859116" cy="1158793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Meet the Sponsors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26A4-0F26-46D6-BB9B-78A0C8D7A777}"/>
              </a:ext>
            </a:extLst>
          </p:cNvPr>
          <p:cNvSpPr txBox="1"/>
          <p:nvPr userDrawn="1"/>
        </p:nvSpPr>
        <p:spPr>
          <a:xfrm>
            <a:off x="6861154" y="6332237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kern="1200" dirty="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#GlobalPowerPlatformBootcamp      </a:t>
            </a:r>
            <a:r>
              <a:rPr lang="en-US" sz="1800" b="0" kern="120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#GPPB2024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Icon&#10;&#10;Description generated with very high confidence">
            <a:extLst>
              <a:ext uri="{FF2B5EF4-FFF2-40B4-BE49-F238E27FC236}">
                <a16:creationId xmlns:a16="http://schemas.microsoft.com/office/drawing/2014/main" id="{9BCE3385-2B7C-47D8-BA43-A567298D1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" y="6037892"/>
            <a:ext cx="713757" cy="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9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591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Presentatio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027" y="3436073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27" y="54946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FAA23-D33A-234D-0128-05A22957C0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4581" y="1623517"/>
            <a:ext cx="2673089" cy="28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59320" y="745331"/>
            <a:ext cx="3389655" cy="46863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22" y="745331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1" y="3167307"/>
            <a:ext cx="5378451" cy="2457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r>
              <a:rPr lang="en-US" dirty="0"/>
              <a:t>Introduce yourself, include any of the following information: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Any User Group volunteer positions (ex. Board Member, User Group Leader)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a headshot to the right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4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443" y="228439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525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8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-9525" y="5848350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7573270" y="5983843"/>
            <a:ext cx="461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GlobalPowerPlatformBootcamp   </a:t>
            </a:r>
          </a:p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F964A-CD0E-60E1-15EB-DC1DC0E66B51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683491" y="5869852"/>
            <a:ext cx="917357" cy="966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719B8-E6E5-FFFB-1CCE-1F7083F6E579}"/>
              </a:ext>
            </a:extLst>
          </p:cNvPr>
          <p:cNvSpPr txBox="1"/>
          <p:nvPr userDrawn="1"/>
        </p:nvSpPr>
        <p:spPr>
          <a:xfrm>
            <a:off x="3094182" y="3251261"/>
            <a:ext cx="620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4" name="Picture 2" descr="Microsoft-Logo-White - Vyopta">
            <a:extLst>
              <a:ext uri="{FF2B5EF4-FFF2-40B4-BE49-F238E27FC236}">
                <a16:creationId xmlns:a16="http://schemas.microsoft.com/office/drawing/2014/main" id="{23C242A5-E1D0-11DF-6570-6D1AB0D6EA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869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EF66DBF7-96C0-3018-C396-87CA2DDCF777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4226943" y="6136028"/>
            <a:ext cx="1587261" cy="63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701" r:id="rId4"/>
    <p:sldLayoutId id="2147483702" r:id="rId5"/>
    <p:sldLayoutId id="2147483666" r:id="rId6"/>
    <p:sldLayoutId id="2147483705" r:id="rId7"/>
    <p:sldLayoutId id="2147483704" r:id="rId8"/>
    <p:sldLayoutId id="2147483691" r:id="rId9"/>
    <p:sldLayoutId id="2147483679" r:id="rId10"/>
    <p:sldLayoutId id="2147483678" r:id="rId11"/>
    <p:sldLayoutId id="2147483681" r:id="rId12"/>
    <p:sldLayoutId id="2147483680" r:id="rId13"/>
    <p:sldLayoutId id="2147483694" r:id="rId14"/>
    <p:sldLayoutId id="2147483685" r:id="rId15"/>
    <p:sldLayoutId id="2147483677" r:id="rId16"/>
    <p:sldLayoutId id="2147483696" r:id="rId17"/>
    <p:sldLayoutId id="2147483697" r:id="rId18"/>
    <p:sldLayoutId id="2147483687" r:id="rId19"/>
    <p:sldLayoutId id="2147483684" r:id="rId20"/>
    <p:sldLayoutId id="2147483698" r:id="rId21"/>
    <p:sldLayoutId id="2147483676" r:id="rId22"/>
    <p:sldLayoutId id="2147483671" r:id="rId23"/>
    <p:sldLayoutId id="2147483670" r:id="rId24"/>
    <p:sldLayoutId id="2147483683" r:id="rId25"/>
    <p:sldLayoutId id="2147483703" r:id="rId26"/>
    <p:sldLayoutId id="2147483672" r:id="rId27"/>
    <p:sldLayoutId id="2147483706" r:id="rId28"/>
    <p:sldLayoutId id="2147483707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CD44-C042-4099-B93D-952096720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5991" y="169577"/>
            <a:ext cx="6776934" cy="256287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2CC61-F34A-43B6-9680-CE58B55AC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C3852-CA1A-4A00-85F9-2C7F3CE85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46B826-3C42-E5CA-2A5E-42ECF66BF703}"/>
              </a:ext>
            </a:extLst>
          </p:cNvPr>
          <p:cNvSpPr txBox="1">
            <a:spLocks/>
          </p:cNvSpPr>
          <p:nvPr/>
        </p:nvSpPr>
        <p:spPr>
          <a:xfrm>
            <a:off x="5195990" y="209251"/>
            <a:ext cx="6776934" cy="2562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0" b="0" kern="1200" cap="all" baseline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defRPr>
            </a:lvl1pPr>
          </a:lstStyle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339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2"/>
            <a:ext cx="9725026" cy="1325880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pic>
        <p:nvPicPr>
          <p:cNvPr id="43" name="Online Image Placeholder 42" descr="Research outline">
            <a:extLst>
              <a:ext uri="{FF2B5EF4-FFF2-40B4-BE49-F238E27FC236}">
                <a16:creationId xmlns:a16="http://schemas.microsoft.com/office/drawing/2014/main" id="{76CE5C81-A86F-4C82-AE52-FE744077859B}"/>
              </a:ext>
            </a:extLst>
          </p:cNvPr>
          <p:cNvPicPr>
            <a:picLocks noGrp="1" noChangeAspect="1"/>
          </p:cNvPicPr>
          <p:nvPr>
            <p:ph type="clipArt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9641" y="2184400"/>
            <a:ext cx="914400" cy="914400"/>
          </a:xfrm>
        </p:spPr>
      </p:pic>
      <p:pic>
        <p:nvPicPr>
          <p:cNvPr id="55" name="Online Image Placeholder 54" descr="Group success with solid fill">
            <a:extLst>
              <a:ext uri="{FF2B5EF4-FFF2-40B4-BE49-F238E27FC236}">
                <a16:creationId xmlns:a16="http://schemas.microsoft.com/office/drawing/2014/main" id="{236942CE-38CE-4E5D-9773-5224E03D4C0A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0930" y="2184654"/>
            <a:ext cx="914400" cy="914400"/>
          </a:xfrm>
        </p:spPr>
      </p:pic>
      <p:pic>
        <p:nvPicPr>
          <p:cNvPr id="57" name="Online Image Placeholder 56" descr="Repeat with solid fill">
            <a:extLst>
              <a:ext uri="{FF2B5EF4-FFF2-40B4-BE49-F238E27FC236}">
                <a16:creationId xmlns:a16="http://schemas.microsoft.com/office/drawing/2014/main" id="{353E75F9-0061-4D63-BFE6-6462C5C0E351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9445" y="2184400"/>
            <a:ext cx="914400" cy="9144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F7E5E6-2411-4199-BA08-EF574433C58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55241" y="3366741"/>
            <a:ext cx="2743200" cy="457200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614D-21E6-483C-8FE2-C9CF4346C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/>
          <a:lstStyle/>
          <a:p>
            <a:r>
              <a:rPr lang="en-ZA" noProof="1"/>
              <a:t>We based our research on market trends and social media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C37629-42BA-462B-B066-292B3B37327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046530" y="3359890"/>
            <a:ext cx="2743200" cy="457200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614090-4A8B-46A2-BCB9-23379FE06BF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/>
          <a:lstStyle/>
          <a:p>
            <a:r>
              <a:rPr lang="en-ZA" noProof="1"/>
              <a:t>We believe people need more products specifically dedicated to this niche market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D60F-B816-490D-81D4-73DD13910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525045" y="3364836"/>
            <a:ext cx="2743200" cy="45720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6D57-2EB5-41BE-ACA0-29F300D5F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/>
          <a:lstStyle/>
          <a:p>
            <a:r>
              <a:rPr lang="en-ZA" noProof="1"/>
              <a:t>Minimalist and easy to use 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898524"/>
            <a:ext cx="8232648" cy="1325880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4952" y="2423160"/>
            <a:ext cx="2468880" cy="457200"/>
          </a:xfrm>
        </p:spPr>
        <p:txBody>
          <a:bodyPr/>
          <a:lstStyle/>
          <a:p>
            <a:r>
              <a:rPr lang="en-ZA" dirty="0"/>
              <a:t>$3B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26836" y="2423160"/>
            <a:ext cx="2468880" cy="45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$2B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B42F1-D776-4124-8B16-57F2D738E6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/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08720" y="2423160"/>
            <a:ext cx="2468880" cy="457200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6EB39-B15D-4FE6-A30D-18F0F416C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72070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10182226" cy="1325880"/>
          </a:xfrm>
        </p:spPr>
        <p:txBody>
          <a:bodyPr>
            <a:normAutofit/>
          </a:bodyPr>
          <a:lstStyle/>
          <a:p>
            <a:r>
              <a:rPr lang="en-ZA" dirty="0"/>
              <a:t>MARKET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80744" y="2203704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$3B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25880" y="3465576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$2B</a:t>
            </a:r>
            <a:endParaRPr lang="en-ZA" noProof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25880" y="4745736"/>
            <a:ext cx="1463040" cy="785812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t" anchorCtr="0"/>
          <a:lstStyle/>
          <a:p>
            <a:r>
              <a:rPr lang="en-ZA" dirty="0"/>
              <a:t>Opportunity to build + </a:t>
            </a:r>
            <a:r>
              <a:rPr lang="en-ZA" noProof="1"/>
              <a:t>addressable market</a:t>
            </a:r>
          </a:p>
          <a:p>
            <a:endParaRPr lang="en-ZA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t" anchorCtr="0"/>
          <a:lstStyle/>
          <a:p>
            <a:r>
              <a:rPr lang="en-ZA" dirty="0"/>
              <a:t>Freedom to invent + </a:t>
            </a:r>
            <a:r>
              <a:rPr lang="en-US" dirty="0"/>
              <a:t>serviceable market</a:t>
            </a:r>
          </a:p>
          <a:p>
            <a:endParaRPr lang="en-ZA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t" anchorCtr="0"/>
          <a:lstStyle/>
          <a:p>
            <a:r>
              <a:rPr lang="en-ZA" dirty="0"/>
              <a:t>Few competitors + o</a:t>
            </a:r>
            <a:r>
              <a:rPr lang="en-ZA" noProof="1"/>
              <a:t>btainable market</a:t>
            </a:r>
            <a:endParaRPr lang="en-US" dirty="0"/>
          </a:p>
          <a:p>
            <a:endParaRPr lang="en-Z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29CBD3-811B-024D-97AD-CABA2360C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ED2DD05-B7DA-4548-8559-3C330A95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534B90-7DA2-E345-8750-23A209E65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411076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0F06F09-4D82-3748-AED7-2C0611810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400215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60C07F-C64B-CA40-9D84-ABB3079F8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5373966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EADCA46-378E-3D45-B9B9-35A5CC41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5265355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37">
            <a:extLst>
              <a:ext uri="{FF2B5EF4-FFF2-40B4-BE49-F238E27FC236}">
                <a16:creationId xmlns:a16="http://schemas.microsoft.com/office/drawing/2014/main" id="{EC8A7203-48DA-421D-9F61-8C1ABB2981FF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1424175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62456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product is priced below that of other companies on the market</a:t>
            </a:r>
          </a:p>
          <a:p>
            <a:r>
              <a:rPr lang="en-ZA" noProof="1"/>
              <a:t>Design is simple and easy to use, compared to the complex designs of the competitors</a:t>
            </a:r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64487" y="2352675"/>
            <a:ext cx="4297680" cy="457200"/>
          </a:xfrm>
        </p:spPr>
        <p:txBody>
          <a:bodyPr/>
          <a:lstStyle/>
          <a:p>
            <a:r>
              <a:rPr lang="en-ZA" dirty="0"/>
              <a:t>COMPETITORS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  to use</a:t>
            </a:r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  to use</a:t>
            </a:r>
          </a:p>
          <a:p>
            <a:endParaRPr lang="en-US" dirty="0"/>
          </a:p>
        </p:txBody>
      </p:sp>
      <p:sp>
        <p:nvSpPr>
          <p:cNvPr id="10" name="Slide Number Placeholder 37">
            <a:extLst>
              <a:ext uri="{FF2B5EF4-FFF2-40B4-BE49-F238E27FC236}">
                <a16:creationId xmlns:a16="http://schemas.microsoft.com/office/drawing/2014/main" id="{74A86800-D4DF-452A-B05F-7EA7C4763F6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ZA" dirty="0"/>
              <a:t>OUR COMPETITION GRAPHIC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1896" y="2355182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0771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71870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AFFORDABLE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4750" y="4933275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INCONVENIENT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7437F9-5384-40BC-B985-6BE54CDAE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79196" y="2452440"/>
            <a:ext cx="2103120" cy="481137"/>
            <a:chOff x="1179196" y="2452440"/>
            <a:chExt cx="2103120" cy="4811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30258B-22ED-44CB-8BE8-E38BCB85CD0F}"/>
                </a:ext>
              </a:extLst>
            </p:cNvPr>
            <p:cNvSpPr txBox="1"/>
            <p:nvPr/>
          </p:nvSpPr>
          <p:spPr>
            <a:xfrm>
              <a:off x="1179196" y="2452440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A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5C9973C-ED15-46F3-B016-E56B3D18D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39316" y="2750697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CD46A36-6829-43A3-A146-261A38226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37505" y="4868466"/>
            <a:ext cx="2103120" cy="484983"/>
            <a:chOff x="2237505" y="4868466"/>
            <a:chExt cx="2103120" cy="48498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AE2041-0530-4EA5-9FC0-81520FC890B3}"/>
                </a:ext>
              </a:extLst>
            </p:cNvPr>
            <p:cNvSpPr txBox="1"/>
            <p:nvPr/>
          </p:nvSpPr>
          <p:spPr>
            <a:xfrm>
              <a:off x="2237505" y="5045672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E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5F26221-7CC2-4359-8ED9-F81947086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97625" y="4868466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E609FE-6FC7-4F85-A363-135D41A3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13395" y="4035304"/>
            <a:ext cx="2103120" cy="484988"/>
            <a:chOff x="8113395" y="4035304"/>
            <a:chExt cx="2103120" cy="4849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73C6D3-EE2C-4FA0-B8A3-BFB7561DFE6A}"/>
                </a:ext>
              </a:extLst>
            </p:cNvPr>
            <p:cNvSpPr txBox="1"/>
            <p:nvPr/>
          </p:nvSpPr>
          <p:spPr>
            <a:xfrm>
              <a:off x="8113395" y="4212515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FBA2A8-2592-468B-9867-0573EE41A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73515" y="403530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355E86-B99C-4CB2-BA03-E335BA74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84570" y="4873925"/>
            <a:ext cx="2103120" cy="482268"/>
            <a:chOff x="7384570" y="4873925"/>
            <a:chExt cx="2103120" cy="4822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8239A1-E348-4BC7-863A-0309627C3F79}"/>
                </a:ext>
              </a:extLst>
            </p:cNvPr>
            <p:cNvSpPr txBox="1"/>
            <p:nvPr/>
          </p:nvSpPr>
          <p:spPr>
            <a:xfrm>
              <a:off x="7384570" y="504841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B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7B08B9D-A0D0-44F8-A36F-BAAACC6E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44690" y="4873925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1E8B745-AD39-4513-AE1B-1FC9361C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77326" y="4025314"/>
            <a:ext cx="2103120" cy="479559"/>
            <a:chOff x="1777326" y="4025314"/>
            <a:chExt cx="2103120" cy="4795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647F01-3E62-426C-949D-8345E4501813}"/>
                </a:ext>
              </a:extLst>
            </p:cNvPr>
            <p:cNvSpPr txBox="1"/>
            <p:nvPr/>
          </p:nvSpPr>
          <p:spPr>
            <a:xfrm>
              <a:off x="1777326" y="419709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D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6BEF52E-5CE0-4BEE-858D-15F90438D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737446" y="402531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61FFCDD-A5D1-437E-9BBD-090DE98F5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66337" y="2010684"/>
            <a:ext cx="1510910" cy="594065"/>
            <a:chOff x="8966337" y="2010684"/>
            <a:chExt cx="1510910" cy="59406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1E45DAF-25CC-4774-B217-D71FE1B01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630352" y="2421869"/>
              <a:ext cx="182880" cy="18288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 Placeholder 3">
              <a:extLst>
                <a:ext uri="{FF2B5EF4-FFF2-40B4-BE49-F238E27FC236}">
                  <a16:creationId xmlns:a16="http://schemas.microsoft.com/office/drawing/2014/main" id="{D142D114-E32A-4CD4-A831-9783D5F783A4}"/>
                </a:ext>
              </a:extLst>
            </p:cNvPr>
            <p:cNvSpPr txBox="1">
              <a:spLocks/>
            </p:cNvSpPr>
            <p:nvPr/>
          </p:nvSpPr>
          <p:spPr>
            <a:xfrm>
              <a:off x="8966337" y="2010684"/>
              <a:ext cx="1510910" cy="40005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 cap="all" baseline="0">
                  <a:solidFill>
                    <a:schemeClr val="accent4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CONTOSO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98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800850" cy="1325880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4736B3-AED1-4C54-B8E7-8E4D26E3B9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/>
          <a:lstStyle/>
          <a:p>
            <a:r>
              <a:rPr lang="en-ZA" dirty="0"/>
              <a:t>How we’ll scale in the future</a:t>
            </a:r>
          </a:p>
          <a:p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84DC875-B30E-4034-B7A4-390DBB6378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606040"/>
            <a:ext cx="6339840" cy="365760"/>
          </a:xfrm>
        </p:spPr>
        <p:txBody>
          <a:bodyPr/>
          <a:lstStyle/>
          <a:p>
            <a:r>
              <a:rPr lang="en-US" dirty="0"/>
              <a:t>PHASE 1: FEB 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Roll out product to high profile or top-level participants to help establish the product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77320A72-527D-4F04-AF2E-E0B73E4865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895344"/>
            <a:ext cx="6339840" cy="365760"/>
          </a:xfrm>
        </p:spPr>
        <p:txBody>
          <a:bodyPr/>
          <a:lstStyle/>
          <a:p>
            <a:r>
              <a:rPr lang="en-US" dirty="0"/>
              <a:t>PHASE 2: MAY 20XX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57D67FB9-44E6-49D8-9419-FD6B4644CB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Release of the product to the general public and monitor press release and social media accounts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E771E27-902A-4BA5-BF20-88B7F7F8F9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5221224"/>
            <a:ext cx="6339840" cy="365760"/>
          </a:xfrm>
        </p:spPr>
        <p:txBody>
          <a:bodyPr/>
          <a:lstStyle/>
          <a:p>
            <a:r>
              <a:rPr lang="en-US" dirty="0"/>
              <a:t>PHASE 3: OCT 20XX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B4C1BA5-5E1C-4F99-8F66-BCA2EBDF4F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/>
          <a:lstStyle/>
          <a:p>
            <a:r>
              <a:rPr lang="en-US" dirty="0"/>
              <a:t>Gather feedback and adjust product design as necessary</a:t>
            </a:r>
          </a:p>
        </p:txBody>
      </p:sp>
    </p:spTree>
    <p:extLst>
      <p:ext uri="{BB962C8B-B14F-4D97-AF65-F5344CB8AC3E}">
        <p14:creationId xmlns:p14="http://schemas.microsoft.com/office/powerpoint/2010/main" val="3721975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25563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37FD5B-C365-4A61-B1ED-ACD08F0080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16638500"/>
              </p:ext>
            </p:extLst>
          </p:nvPr>
        </p:nvGraphicFramePr>
        <p:xfrm>
          <a:off x="914400" y="2990850"/>
          <a:ext cx="4298950" cy="29286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5979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65873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Clients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Orders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Gross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Net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$10,000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$7,000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$16,000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$25,000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$40,000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3368" y="2352675"/>
            <a:ext cx="4297680" cy="457200"/>
          </a:xfrm>
        </p:spPr>
        <p:txBody>
          <a:bodyPr/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8245613"/>
              </p:ext>
            </p:extLst>
          </p:nvPr>
        </p:nvGraphicFramePr>
        <p:xfrm>
          <a:off x="6372225" y="2990850"/>
          <a:ext cx="4297363" cy="310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6025217"/>
              </p:ext>
            </p:extLst>
          </p:nvPr>
        </p:nvGraphicFramePr>
        <p:xfrm>
          <a:off x="1020763" y="1825625"/>
          <a:ext cx="10021217" cy="413626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48175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240789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1781249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1817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INCOME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00424455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058400" cy="694171"/>
          </a:xfrm>
        </p:spPr>
        <p:txBody>
          <a:bodyPr>
            <a:normAutofit fontScale="90000"/>
          </a:bodyPr>
          <a:lstStyle/>
          <a:p>
            <a:r>
              <a:rPr lang="en-US" dirty="0"/>
              <a:t>FUNDING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4424F001-15F3-481C-8AD7-34A18560F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78424" y="2107851"/>
            <a:ext cx="1530196" cy="394033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E34F5C7-47F6-4356-B7A3-3453191B5A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52902" y="2559632"/>
            <a:ext cx="2070325" cy="380859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158" name="Text Placeholder 157">
            <a:extLst>
              <a:ext uri="{FF2B5EF4-FFF2-40B4-BE49-F238E27FC236}">
                <a16:creationId xmlns:a16="http://schemas.microsoft.com/office/drawing/2014/main" id="{EFD90D1C-94E0-4F56-B0F9-6A9406B798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8637" y="2848394"/>
            <a:ext cx="2074739" cy="509921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3C3B087-7705-4070-93F8-BC86E9F83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0242" y="1685195"/>
            <a:ext cx="1050925" cy="377825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170" name="Text Placeholder 169">
            <a:extLst>
              <a:ext uri="{FF2B5EF4-FFF2-40B4-BE49-F238E27FC236}">
                <a16:creationId xmlns:a16="http://schemas.microsoft.com/office/drawing/2014/main" id="{13D21C61-A57D-40F1-9196-FE77AB342A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67063" y="2203470"/>
            <a:ext cx="1680922" cy="377825"/>
          </a:xfrm>
        </p:spPr>
        <p:txBody>
          <a:bodyPr/>
          <a:lstStyle/>
          <a:p>
            <a:r>
              <a:rPr lang="en-US" dirty="0"/>
              <a:t>Property</a:t>
            </a:r>
          </a:p>
        </p:txBody>
      </p:sp>
      <p:sp>
        <p:nvSpPr>
          <p:cNvPr id="173" name="Text Placeholder 172">
            <a:extLst>
              <a:ext uri="{FF2B5EF4-FFF2-40B4-BE49-F238E27FC236}">
                <a16:creationId xmlns:a16="http://schemas.microsoft.com/office/drawing/2014/main" id="{D1886D69-C12D-4FC9-AFA3-56F0DF5894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62713" y="2512081"/>
            <a:ext cx="1957767" cy="569574"/>
          </a:xfrm>
        </p:spPr>
        <p:txBody>
          <a:bodyPr/>
          <a:lstStyle/>
          <a:p>
            <a:r>
              <a:rPr lang="en-US" dirty="0"/>
              <a:t>Revenue obtained from property rentals</a:t>
            </a:r>
          </a:p>
        </p:txBody>
      </p:sp>
      <p:sp>
        <p:nvSpPr>
          <p:cNvPr id="168" name="Text Placeholder 167">
            <a:extLst>
              <a:ext uri="{FF2B5EF4-FFF2-40B4-BE49-F238E27FC236}">
                <a16:creationId xmlns:a16="http://schemas.microsoft.com/office/drawing/2014/main" id="{2B47CF13-61A7-4BC8-9B02-FB3DC2802A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96818" y="4181199"/>
            <a:ext cx="1050925" cy="377825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43541AC6-4418-4655-9BD6-8D3B4319AB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10730" y="4727342"/>
            <a:ext cx="1857095" cy="377825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graphicFrame>
        <p:nvGraphicFramePr>
          <p:cNvPr id="61" name="Content Placeholder 57" descr="Pie Chart Placeholder&#10;">
            <a:extLst>
              <a:ext uri="{FF2B5EF4-FFF2-40B4-BE49-F238E27FC236}">
                <a16:creationId xmlns:a16="http://schemas.microsoft.com/office/drawing/2014/main" id="{5BDE8D49-5874-418A-8F81-242E30C69E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02677040"/>
              </p:ext>
            </p:extLst>
          </p:nvPr>
        </p:nvGraphicFramePr>
        <p:xfrm>
          <a:off x="3883025" y="2093913"/>
          <a:ext cx="3908425" cy="3887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1B3DC700-C227-478E-A345-FBCE9C296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85283" y="2226807"/>
            <a:ext cx="779076" cy="340983"/>
            <a:chOff x="3685283" y="2226807"/>
            <a:chExt cx="779076" cy="34098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D65749-16A6-4B89-8E7F-7D7BDE6B22E0}"/>
                </a:ext>
              </a:extLst>
            </p:cNvPr>
            <p:cNvCxnSpPr>
              <a:cxnSpLocks/>
            </p:cNvCxnSpPr>
            <p:nvPr/>
          </p:nvCxnSpPr>
          <p:spPr>
            <a:xfrm>
              <a:off x="3685283" y="2249649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8C3010-03A0-40A1-9BDA-9299FD60B5E2}"/>
                </a:ext>
              </a:extLst>
            </p:cNvPr>
            <p:cNvCxnSpPr>
              <a:cxnSpLocks/>
            </p:cNvCxnSpPr>
            <p:nvPr/>
          </p:nvCxnSpPr>
          <p:spPr>
            <a:xfrm rot="3600000">
              <a:off x="4293867" y="2397299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308CFA-66AB-49D0-9990-1541A54A1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19343" y="4026441"/>
            <a:ext cx="779076" cy="340983"/>
            <a:chOff x="3019343" y="4026441"/>
            <a:chExt cx="779076" cy="34098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CFD450-D6B8-4095-8A5D-6B5BD1CC8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9343" y="4344582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F6EF06-9292-4045-A9AE-84E639E726B7}"/>
                </a:ext>
              </a:extLst>
            </p:cNvPr>
            <p:cNvCxnSpPr>
              <a:cxnSpLocks/>
            </p:cNvCxnSpPr>
            <p:nvPr/>
          </p:nvCxnSpPr>
          <p:spPr>
            <a:xfrm rot="18000000" flipV="1">
              <a:off x="3627927" y="4196933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F7C23B-1987-4CEC-AD97-4A3FDBC46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05669" y="1830680"/>
            <a:ext cx="714906" cy="291867"/>
            <a:chOff x="6305669" y="1830680"/>
            <a:chExt cx="714906" cy="291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7BB223-D798-4D7C-94EB-B8D0CA8C5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8636" y="1850232"/>
              <a:ext cx="64193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9AF9B2-AAD9-4D0C-8C1E-81BCC0E661EF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6159735" y="1976614"/>
              <a:ext cx="29186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E75182C3-A0D2-4BC2-90C5-ADA69CB36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15096" y="1981119"/>
            <a:ext cx="472658" cy="44180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88DF4D7-FEE9-4928-AFFF-7E256B7DC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18738" y="4122660"/>
            <a:ext cx="441808" cy="44180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72D82517-DBCB-4B44-8BD1-F6928D07F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134351" y="1610832"/>
            <a:ext cx="441804" cy="441804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95DB48-ECA2-48A2-9E47-F8E70CDEC92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99899F-6C17-4FEA-B50A-8FCDFEB372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DAC90F-077E-459D-9214-D69F289FD3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536D6B-73F1-4E04-8D77-646F3A1A0B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6986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FC70-2EF1-451F-9B02-B05B0F7C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AD619-EEF3-4246-999A-BB1FA8D11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EF616-A279-42C2-AACA-184F368EE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1513A-52DE-4702-A4B5-19D598580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4449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19DB-D6DF-4D0C-9164-039C04B14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880"/>
          </a:xfrm>
        </p:spPr>
        <p:txBody>
          <a:bodyPr/>
          <a:lstStyle/>
          <a:p>
            <a:r>
              <a:rPr lang="en-US" dirty="0"/>
              <a:t>MEET THE Sponsors </a:t>
            </a:r>
          </a:p>
        </p:txBody>
      </p:sp>
      <p:pic>
        <p:nvPicPr>
          <p:cNvPr id="7" name="Picture Placeholder 6" descr="Team member&#10;">
            <a:extLst>
              <a:ext uri="{FF2B5EF4-FFF2-40B4-BE49-F238E27FC236}">
                <a16:creationId xmlns:a16="http://schemas.microsoft.com/office/drawing/2014/main" id="{CA0CDA8D-9DA3-4051-9051-FE32968D8D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75104"/>
            <a:ext cx="2057400" cy="13716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1B65AC-607F-41E3-B834-929E87597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474720"/>
            <a:ext cx="2057400" cy="2743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1"/>
              <a:t>Takuma Hayashi</a:t>
            </a:r>
            <a:endParaRPr lang="en-US" dirty="0"/>
          </a:p>
          <a:p>
            <a:endParaRPr lang="en-US" dirty="0"/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C0115D94-C7BC-4335-BAD7-8D8ED290B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703320"/>
            <a:ext cx="2057400" cy="27432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132" name="Picture Placeholder 131" descr="Team member&#10;">
            <a:extLst>
              <a:ext uri="{FF2B5EF4-FFF2-40B4-BE49-F238E27FC236}">
                <a16:creationId xmlns:a16="http://schemas.microsoft.com/office/drawing/2014/main" id="{8F4E9A66-B492-4691-B3DA-B4C5D0B17BB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2999" y="1975104"/>
            <a:ext cx="2057400" cy="1371600"/>
          </a:xfrm>
        </p:spPr>
      </p:pic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34F3DF5B-5412-4826-8645-EEBA0D802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08832" y="3474720"/>
            <a:ext cx="2057400" cy="274320"/>
          </a:xfrm>
        </p:spPr>
        <p:txBody>
          <a:bodyPr/>
          <a:lstStyle/>
          <a:p>
            <a:r>
              <a:rPr lang="en-ZA" noProof="1"/>
              <a:t>Mirjam Nilsson</a:t>
            </a:r>
            <a:endParaRPr lang="en-US" dirty="0"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63F9EB3C-9071-4DFA-B753-4B00630DAB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8832" y="3703320"/>
            <a:ext cx="2057400" cy="27432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134" name="Picture Placeholder 133" descr="Team member&#10;">
            <a:extLst>
              <a:ext uri="{FF2B5EF4-FFF2-40B4-BE49-F238E27FC236}">
                <a16:creationId xmlns:a16="http://schemas.microsoft.com/office/drawing/2014/main" id="{7C3209F2-A6E7-4E6E-9ED7-88DB1491337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1598" y="1975104"/>
            <a:ext cx="2057400" cy="1371600"/>
          </a:xfrm>
        </p:spPr>
      </p:pic>
      <p:sp>
        <p:nvSpPr>
          <p:cNvPr id="169" name="Text Placeholder 168">
            <a:extLst>
              <a:ext uri="{FF2B5EF4-FFF2-40B4-BE49-F238E27FC236}">
                <a16:creationId xmlns:a16="http://schemas.microsoft.com/office/drawing/2014/main" id="{FE80166A-20E8-411D-96BC-75FEEC4E02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79464" y="3474720"/>
            <a:ext cx="2057400" cy="274320"/>
          </a:xfrm>
        </p:spPr>
        <p:txBody>
          <a:bodyPr/>
          <a:lstStyle/>
          <a:p>
            <a:r>
              <a:rPr lang="en-ZA" noProof="1"/>
              <a:t>Flora Berggren</a:t>
            </a:r>
            <a:endParaRPr lang="en-US" dirty="0"/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26B2DF49-E133-458E-A0A3-95699B807A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79464" y="3703320"/>
            <a:ext cx="2057400" cy="27432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136" name="Picture Placeholder 135" descr="Team member&#10;">
            <a:extLst>
              <a:ext uri="{FF2B5EF4-FFF2-40B4-BE49-F238E27FC236}">
                <a16:creationId xmlns:a16="http://schemas.microsoft.com/office/drawing/2014/main" id="{F83F74CF-7091-486A-8608-FD1A1B0D1A3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0198" y="1975104"/>
            <a:ext cx="2057400" cy="1371600"/>
          </a:xfrm>
        </p:spPr>
      </p:pic>
      <p:sp>
        <p:nvSpPr>
          <p:cNvPr id="195" name="Text Placeholder 194">
            <a:extLst>
              <a:ext uri="{FF2B5EF4-FFF2-40B4-BE49-F238E27FC236}">
                <a16:creationId xmlns:a16="http://schemas.microsoft.com/office/drawing/2014/main" id="{B001DDFA-0453-47D8-9BD6-CB19AC5C2D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0952" y="3474720"/>
            <a:ext cx="20574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D5B53DE2-EE01-4DD5-92A1-4B57F680DA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0952" y="3703320"/>
            <a:ext cx="2057400" cy="27432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142" name="Picture Placeholder 141" descr="Team member&#10;">
            <a:extLst>
              <a:ext uri="{FF2B5EF4-FFF2-40B4-BE49-F238E27FC236}">
                <a16:creationId xmlns:a16="http://schemas.microsoft.com/office/drawing/2014/main" id="{2EC99944-3745-4CDC-ABE0-ACB4A5C28C9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4160520"/>
            <a:ext cx="2057400" cy="1371600"/>
          </a:xfrm>
        </p:spPr>
      </p:pic>
      <p:pic>
        <p:nvPicPr>
          <p:cNvPr id="144" name="Picture Placeholder 143" descr="Team member&#10;">
            <a:extLst>
              <a:ext uri="{FF2B5EF4-FFF2-40B4-BE49-F238E27FC236}">
                <a16:creationId xmlns:a16="http://schemas.microsoft.com/office/drawing/2014/main" id="{8BEEAB52-7C39-4CD6-8BA5-E3E06128F995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5032" y="4160520"/>
            <a:ext cx="2057400" cy="1371600"/>
          </a:xfrm>
        </p:spPr>
      </p:pic>
      <p:pic>
        <p:nvPicPr>
          <p:cNvPr id="146" name="Picture Placeholder 145" descr="Team member&#10;">
            <a:extLst>
              <a:ext uri="{FF2B5EF4-FFF2-40B4-BE49-F238E27FC236}">
                <a16:creationId xmlns:a16="http://schemas.microsoft.com/office/drawing/2014/main" id="{E528CDB1-6E7A-407B-9C4E-802034803C1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5664" y="4160520"/>
            <a:ext cx="2057400" cy="1371600"/>
          </a:xfrm>
        </p:spPr>
      </p:pic>
      <p:pic>
        <p:nvPicPr>
          <p:cNvPr id="148" name="Picture Placeholder 147" descr="Team member&#10;">
            <a:extLst>
              <a:ext uri="{FF2B5EF4-FFF2-40B4-BE49-F238E27FC236}">
                <a16:creationId xmlns:a16="http://schemas.microsoft.com/office/drawing/2014/main" id="{50A872A8-9A23-480D-A329-E17CADC3189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7152" y="4160520"/>
            <a:ext cx="2057400" cy="1371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4F94F-C323-4EA2-A441-C25FB0FC8F4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C01A9E-5D55-46CD-863F-1C01BE3EF3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78BBD2-065E-4F22-BFEB-D322D4319C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4362BDB-E865-48B0-B8CF-36596FDFDA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D83ADB3-2651-43A6-9BB7-BF8F75A4BA0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5CA5C0-2F8B-4949-B9D2-E1C96215D67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A45A8CB-214D-4FD9-A2F0-B2D0CE12DA9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B9EEC0F-E13B-47B5-AE27-D7766655271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2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54000"/>
            <a:ext cx="9901238" cy="919163"/>
          </a:xfrm>
        </p:spPr>
        <p:txBody>
          <a:bodyPr>
            <a:normAutofit/>
          </a:bodyPr>
          <a:lstStyle/>
          <a:p>
            <a:r>
              <a:rPr lang="en-CA" sz="4400" dirty="0"/>
              <a:t>Event Sponsors</a:t>
            </a:r>
            <a:endParaRPr lang="en-US" sz="4400" dirty="0">
              <a:solidFill>
                <a:srgbClr val="7327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218" y="2270125"/>
            <a:ext cx="9858375" cy="115887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D02E4-82ED-4678-BC8A-31DC8B58652A}"/>
              </a:ext>
            </a:extLst>
          </p:cNvPr>
          <p:cNvSpPr txBox="1"/>
          <p:nvPr/>
        </p:nvSpPr>
        <p:spPr>
          <a:xfrm>
            <a:off x="7165867" y="4791219"/>
            <a:ext cx="403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3"/>
                </a:solidFill>
              </a:rPr>
              <a:t>https://bit.ly/GPPBSurvey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67F84-750A-43E0-92A4-FD29C8D31712}"/>
              </a:ext>
            </a:extLst>
          </p:cNvPr>
          <p:cNvSpPr txBox="1">
            <a:spLocks/>
          </p:cNvSpPr>
          <p:nvPr/>
        </p:nvSpPr>
        <p:spPr>
          <a:xfrm>
            <a:off x="619812" y="1402506"/>
            <a:ext cx="4848165" cy="230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Please fill out the survey!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Win Swags!!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C4769681-D593-4802-B8D8-6D446304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824" y="1030860"/>
            <a:ext cx="3541140" cy="354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2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Resources: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808139F-47D0-4E7F-8828-7D72D934D6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85688C-6F17-4E7D-B527-9A718C69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83670F-8E96-4D90-8A8D-FE5A51A49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3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CBB6-3E1C-47C3-8FD3-76E467E37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363200" cy="1325880"/>
          </a:xfrm>
        </p:spPr>
        <p:txBody>
          <a:bodyPr/>
          <a:lstStyle/>
          <a:p>
            <a:r>
              <a:rPr lang="en-US" dirty="0"/>
              <a:t>Speakers</a:t>
            </a:r>
          </a:p>
        </p:txBody>
      </p:sp>
      <p:pic>
        <p:nvPicPr>
          <p:cNvPr id="18" name="Picture Placeholder 17" descr="Team member">
            <a:extLst>
              <a:ext uri="{FF2B5EF4-FFF2-40B4-BE49-F238E27FC236}">
                <a16:creationId xmlns:a16="http://schemas.microsoft.com/office/drawing/2014/main" id="{A29F69E9-F6FB-4FAB-A0B0-4C51160EB6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93392"/>
            <a:ext cx="2286000" cy="2286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EAA5E-3E3A-409F-A421-F53741918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507992"/>
            <a:ext cx="2286000" cy="2743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Takuma Hayashi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00204-405E-4560-819C-434FF6C450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4837176"/>
            <a:ext cx="2286000" cy="457200"/>
          </a:xfrm>
        </p:spPr>
        <p:txBody>
          <a:bodyPr/>
          <a:lstStyle/>
          <a:p>
            <a:r>
              <a:rPr lang="en-ZA" noProof="1"/>
              <a:t>President</a:t>
            </a:r>
            <a:endParaRPr lang="en-US" dirty="0"/>
          </a:p>
        </p:txBody>
      </p:sp>
      <p:pic>
        <p:nvPicPr>
          <p:cNvPr id="20" name="Picture Placeholder 19" descr="Team member">
            <a:extLst>
              <a:ext uri="{FF2B5EF4-FFF2-40B4-BE49-F238E27FC236}">
                <a16:creationId xmlns:a16="http://schemas.microsoft.com/office/drawing/2014/main" id="{690CDA68-0D57-4F68-AFBF-96B7995ADB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0808" y="1993392"/>
            <a:ext cx="2286000" cy="2286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16A120-88C7-4911-9035-81E321D673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35680" y="4511617"/>
            <a:ext cx="2286000" cy="274320"/>
          </a:xfrm>
        </p:spPr>
        <p:txBody>
          <a:bodyPr/>
          <a:lstStyle/>
          <a:p>
            <a:r>
              <a:rPr lang="en-ZA" noProof="1"/>
              <a:t>Mirjam Nilsson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3D07E9-A00F-441F-A19A-C2C489A922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5680" y="4839223"/>
            <a:ext cx="2286000" cy="457200"/>
          </a:xfrm>
        </p:spPr>
        <p:txBody>
          <a:bodyPr/>
          <a:lstStyle/>
          <a:p>
            <a:r>
              <a:rPr lang="en-ZA" noProof="1"/>
              <a:t>Chief Executive Officer</a:t>
            </a:r>
            <a:endParaRPr lang="en-US" dirty="0"/>
          </a:p>
        </p:txBody>
      </p:sp>
      <p:pic>
        <p:nvPicPr>
          <p:cNvPr id="22" name="Picture Placeholder 21" descr="Team member">
            <a:extLst>
              <a:ext uri="{FF2B5EF4-FFF2-40B4-BE49-F238E27FC236}">
                <a16:creationId xmlns:a16="http://schemas.microsoft.com/office/drawing/2014/main" id="{C35ADEBC-00B6-4A47-8274-08DBCA2D10C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7216" y="1993392"/>
            <a:ext cx="2286000" cy="22860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60C212-98A3-4513-8BBF-0BA514C705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33160" y="4511617"/>
            <a:ext cx="2286000" cy="274320"/>
          </a:xfrm>
        </p:spPr>
        <p:txBody>
          <a:bodyPr/>
          <a:lstStyle/>
          <a:p>
            <a:r>
              <a:rPr lang="en-ZA" noProof="1"/>
              <a:t>Flora Berggren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2090AE-B52C-4B7E-8BBC-06B8CC8CBE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33160" y="4839223"/>
            <a:ext cx="2286000" cy="457200"/>
          </a:xfrm>
        </p:spPr>
        <p:txBody>
          <a:bodyPr/>
          <a:lstStyle/>
          <a:p>
            <a:r>
              <a:rPr lang="en-ZA" noProof="1"/>
              <a:t>Chief Operations Officer</a:t>
            </a:r>
            <a:endParaRPr lang="en-ZA" dirty="0"/>
          </a:p>
        </p:txBody>
      </p:sp>
      <p:pic>
        <p:nvPicPr>
          <p:cNvPr id="24" name="Picture Placeholder 23" descr="Team member">
            <a:extLst>
              <a:ext uri="{FF2B5EF4-FFF2-40B4-BE49-F238E27FC236}">
                <a16:creationId xmlns:a16="http://schemas.microsoft.com/office/drawing/2014/main" id="{C5E98411-8320-41C1-B774-8A9CDCFADD1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3624" y="1993392"/>
            <a:ext cx="2286000" cy="2286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998623-CD6E-4F07-82C7-711073B5C9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27973" y="4507992"/>
            <a:ext cx="22860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D13AAE-496F-4AD6-9898-9FB30ADDC61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27973" y="4837176"/>
            <a:ext cx="2286000" cy="457200"/>
          </a:xfrm>
        </p:spPr>
        <p:txBody>
          <a:bodyPr/>
          <a:lstStyle/>
          <a:p>
            <a:r>
              <a:rPr lang="en-ZA" noProof="1"/>
              <a:t>VP 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61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8350" y="898525"/>
            <a:ext cx="6343650" cy="1325563"/>
          </a:xfrm>
        </p:spPr>
        <p:txBody>
          <a:bodyPr>
            <a:normAutofit/>
          </a:bodyPr>
          <a:lstStyle/>
          <a:p>
            <a:r>
              <a:rPr lang="en-ZA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91200" y="2311400"/>
            <a:ext cx="6400800" cy="36576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13475"/>
            <a:ext cx="457200" cy="365125"/>
          </a:xfrm>
          <a:prstGeom prst="rect">
            <a:avLst/>
          </a:prstGeo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339840" cy="132588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B466A-6DA0-4EE9-9405-F74957757B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080153"/>
            <a:ext cx="3200400" cy="365760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928F89-1741-4079-8DFF-2009EF9B99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Few, if any, products on the market help customers like we do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F9651D-8E27-4952-804A-2D2C0A55A0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417082"/>
            <a:ext cx="3200400" cy="365760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29DD3-8F5E-43F6-9716-7C33D00A5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66% of US consumers spend money on multiple products that only partially resolves their issue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30EFC93-5195-49E7-91E1-75A347D5E4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4790587"/>
            <a:ext cx="3200400" cy="36576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B8742E0-C216-468F-8B77-C0F53FD258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Millennials account for about a quarter of the $48 billion spent on other products in 2018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E9F7C96-64EE-4251-8329-BA0DE2E3AC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86217" y="2080153"/>
            <a:ext cx="3200400" cy="365760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364155F-C202-4D9C-8682-0AAAE75955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/>
          <a:lstStyle/>
          <a:p>
            <a:r>
              <a:rPr lang="en-US" dirty="0"/>
              <a:t>Loss of productivity costing consumers thousands of dollars 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E3EA43D-68CC-4A91-9A23-A95AB9E8E3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86217" y="3417082"/>
            <a:ext cx="3200400" cy="365760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FC4960F-BEF7-4EA7-8F63-B36D60AE5B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/>
          <a:lstStyle/>
          <a:p>
            <a:r>
              <a:rPr lang="en-US" dirty="0"/>
              <a:t>Customers want something easy to use that helps make their life easier </a:t>
            </a: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1BDD77E-A892-4E87-9B6D-EF78B0038A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2084832"/>
            <a:ext cx="3200400" cy="365760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Only product specifically dedicated to this niche market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F05CFBF-1A7F-4C99-9321-EF2EF7BEF7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38277" y="2084832"/>
            <a:ext cx="3200400" cy="365760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0EE4EC2-315F-4BCE-91FD-64A3D3AF9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/>
          <a:lstStyle/>
          <a:p>
            <a:r>
              <a:rPr lang="en-ZA" dirty="0"/>
              <a:t>Conducted testing with college students in the area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385ECC2-8A21-4825-96AB-97E7C4FB9A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3840480"/>
            <a:ext cx="3200400" cy="365760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8113FBA-9114-48D1-A189-9A1B7ABCF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/>
          <a:lstStyle/>
          <a:p>
            <a:r>
              <a:rPr lang="en-ZA" dirty="0"/>
              <a:t>First beautifully designed product that's both stylish and functional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BB8B2E0-57A3-43A4-859A-28669F14F8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35424" y="3840480"/>
            <a:ext cx="3200400" cy="365760"/>
          </a:xfrm>
        </p:spPr>
        <p:txBody>
          <a:bodyPr/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6AB6387-E6AE-46CB-8500-4F11FA6B44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/>
          <a:lstStyle/>
          <a:p>
            <a:r>
              <a:rPr lang="en-ZA" dirty="0"/>
              <a:t>Designed with the help and input of experts in the field </a:t>
            </a:r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>
                <a:solidFill>
                  <a:srgbClr val="582156"/>
                </a:solidFill>
              </a:rPr>
              <a:t>Cool and stylish product</a:t>
            </a:r>
          </a:p>
          <a:p>
            <a:r>
              <a:rPr lang="en-ZA" noProof="1">
                <a:solidFill>
                  <a:srgbClr val="582156"/>
                </a:solidFill>
              </a:rPr>
              <a:t>Areas for community connections </a:t>
            </a:r>
          </a:p>
          <a:p>
            <a:r>
              <a:rPr lang="en-ZA" noProof="1">
                <a:solidFill>
                  <a:srgbClr val="582156"/>
                </a:solidFill>
              </a:rPr>
              <a:t>Online store and market swap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CDCE58-E008-4D50-B18E-ADC19CB290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695</TotalTime>
  <Words>581</Words>
  <Application>Microsoft Office PowerPoint</Application>
  <PresentationFormat>Widescreen</PresentationFormat>
  <Paragraphs>198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Oswald</vt:lpstr>
      <vt:lpstr>Segoe UI Semibold</vt:lpstr>
      <vt:lpstr>Wingdings</vt:lpstr>
      <vt:lpstr>Office Theme</vt:lpstr>
      <vt:lpstr>PowerPoint Presentation</vt:lpstr>
      <vt:lpstr>PowerPoint Presentation</vt:lpstr>
      <vt:lpstr>PowerPoint Presentation</vt:lpstr>
      <vt:lpstr>Speakers</vt:lpstr>
      <vt:lpstr>Agenda</vt:lpstr>
      <vt:lpstr>PROBLEM</vt:lpstr>
      <vt:lpstr>PRODUCT OVERVIEW</vt:lpstr>
      <vt:lpstr>PRODUCT BENEFITS</vt:lpstr>
      <vt:lpstr>Demo Title</vt:lpstr>
      <vt:lpstr>BUSINESS MODEL</vt:lpstr>
      <vt:lpstr>MARKET OVERVIEW</vt:lpstr>
      <vt:lpstr>MARKET COMPARISON</vt:lpstr>
      <vt:lpstr>Demo Title</vt:lpstr>
      <vt:lpstr>OUR COMPETITION</vt:lpstr>
      <vt:lpstr>OUR COMPETITION GRAPHIC</vt:lpstr>
      <vt:lpstr>GROWTH STRATEGY</vt:lpstr>
      <vt:lpstr>TRACTION</vt:lpstr>
      <vt:lpstr>FINANCIALS</vt:lpstr>
      <vt:lpstr>FUNDING</vt:lpstr>
      <vt:lpstr>MEET THE Sponsors </vt:lpstr>
      <vt:lpstr>Event Sponsors</vt:lpstr>
      <vt:lpstr>Any Questions?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Kunal Tripathy</cp:lastModifiedBy>
  <cp:revision>12</cp:revision>
  <dcterms:created xsi:type="dcterms:W3CDTF">2022-02-07T14:48:07Z</dcterms:created>
  <dcterms:modified xsi:type="dcterms:W3CDTF">2024-02-14T06:23:49Z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</Properties>
</file>